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3" r:id="rId5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6" end="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88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92"/>
  </p:normalViewPr>
  <p:slideViewPr>
    <p:cSldViewPr snapToGrid="0" snapToObjects="1">
      <p:cViewPr varScale="1">
        <p:scale>
          <a:sx n="95" d="100"/>
          <a:sy n="95" d="100"/>
        </p:scale>
        <p:origin x="188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50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 Barker" userId="b3b505f40fd0cfea" providerId="LiveId" clId="{CDCE7C1D-5F6A-4D59-A7B0-C974007B3006}"/>
    <pc:docChg chg="custSel delSld modSld modShowInfo">
      <pc:chgData name="Di Barker" userId="b3b505f40fd0cfea" providerId="LiveId" clId="{CDCE7C1D-5F6A-4D59-A7B0-C974007B3006}" dt="2024-10-15T15:06:56.730" v="7" actId="2696"/>
      <pc:docMkLst>
        <pc:docMk/>
      </pc:docMkLst>
      <pc:sldChg chg="addSp delSp modSp del mod chgLayout">
        <pc:chgData name="Di Barker" userId="b3b505f40fd0cfea" providerId="LiveId" clId="{CDCE7C1D-5F6A-4D59-A7B0-C974007B3006}" dt="2024-10-15T15:06:37.419" v="3" actId="2696"/>
        <pc:sldMkLst>
          <pc:docMk/>
          <pc:sldMk cId="2838590274" sldId="259"/>
        </pc:sldMkLst>
        <pc:spChg chg="add del mod">
          <ac:chgData name="Di Barker" userId="b3b505f40fd0cfea" providerId="LiveId" clId="{CDCE7C1D-5F6A-4D59-A7B0-C974007B3006}" dt="2024-10-15T15:03:18.893" v="1" actId="6264"/>
          <ac:spMkLst>
            <pc:docMk/>
            <pc:sldMk cId="2838590274" sldId="259"/>
            <ac:spMk id="3" creationId="{B35397C3-207A-D190-068F-138DAB0CAAD6}"/>
          </ac:spMkLst>
        </pc:spChg>
        <pc:spChg chg="mod ord">
          <ac:chgData name="Di Barker" userId="b3b505f40fd0cfea" providerId="LiveId" clId="{CDCE7C1D-5F6A-4D59-A7B0-C974007B3006}" dt="2024-10-15T15:03:18.893" v="1" actId="6264"/>
          <ac:spMkLst>
            <pc:docMk/>
            <pc:sldMk cId="2838590274" sldId="259"/>
            <ac:spMk id="4" creationId="{8775583F-376C-40AE-9849-09070F0B5E51}"/>
          </ac:spMkLst>
        </pc:spChg>
        <pc:spChg chg="mod ord">
          <ac:chgData name="Di Barker" userId="b3b505f40fd0cfea" providerId="LiveId" clId="{CDCE7C1D-5F6A-4D59-A7B0-C974007B3006}" dt="2024-10-15T15:03:18.893" v="1" actId="6264"/>
          <ac:spMkLst>
            <pc:docMk/>
            <pc:sldMk cId="2838590274" sldId="259"/>
            <ac:spMk id="5" creationId="{7165814A-5271-4039-9F12-014787DA9EF7}"/>
          </ac:spMkLst>
        </pc:spChg>
        <pc:grpChg chg="del">
          <ac:chgData name="Di Barker" userId="b3b505f40fd0cfea" providerId="LiveId" clId="{CDCE7C1D-5F6A-4D59-A7B0-C974007B3006}" dt="2024-10-15T15:03:03.122" v="0" actId="21"/>
          <ac:grpSpMkLst>
            <pc:docMk/>
            <pc:sldMk cId="2838590274" sldId="259"/>
            <ac:grpSpMk id="2" creationId="{698A0E4F-CFB4-48D6-8D5D-D7F7DD3198A1}"/>
          </ac:grpSpMkLst>
        </pc:grpChg>
        <pc:cxnChg chg="mod">
          <ac:chgData name="Di Barker" userId="b3b505f40fd0cfea" providerId="LiveId" clId="{CDCE7C1D-5F6A-4D59-A7B0-C974007B3006}" dt="2024-10-15T15:03:03.122" v="0" actId="21"/>
          <ac:cxnSpMkLst>
            <pc:docMk/>
            <pc:sldMk cId="2838590274" sldId="259"/>
            <ac:cxnSpMk id="10" creationId="{DC6AFA79-D8E3-E745-9969-5BF09667F3B4}"/>
          </ac:cxnSpMkLst>
        </pc:cxnChg>
      </pc:sldChg>
      <pc:sldChg chg="del">
        <pc:chgData name="Di Barker" userId="b3b505f40fd0cfea" providerId="LiveId" clId="{CDCE7C1D-5F6A-4D59-A7B0-C974007B3006}" dt="2024-10-15T15:06:52.984" v="6" actId="2696"/>
        <pc:sldMkLst>
          <pc:docMk/>
          <pc:sldMk cId="3201932227" sldId="262"/>
        </pc:sldMkLst>
      </pc:sldChg>
      <pc:sldChg chg="del">
        <pc:chgData name="Di Barker" userId="b3b505f40fd0cfea" providerId="LiveId" clId="{CDCE7C1D-5F6A-4D59-A7B0-C974007B3006}" dt="2024-10-15T15:06:56.730" v="7" actId="2696"/>
        <pc:sldMkLst>
          <pc:docMk/>
          <pc:sldMk cId="517615182" sldId="264"/>
        </pc:sldMkLst>
      </pc:sldChg>
      <pc:sldChg chg="del">
        <pc:chgData name="Di Barker" userId="b3b505f40fd0cfea" providerId="LiveId" clId="{CDCE7C1D-5F6A-4D59-A7B0-C974007B3006}" dt="2024-10-15T15:06:48.331" v="5" actId="2696"/>
        <pc:sldMkLst>
          <pc:docMk/>
          <pc:sldMk cId="4052214363" sldId="265"/>
        </pc:sldMkLst>
      </pc:sldChg>
      <pc:sldChg chg="del">
        <pc:chgData name="Di Barker" userId="b3b505f40fd0cfea" providerId="LiveId" clId="{CDCE7C1D-5F6A-4D59-A7B0-C974007B3006}" dt="2024-10-15T15:06:42.873" v="4" actId="2696"/>
        <pc:sldMkLst>
          <pc:docMk/>
          <pc:sldMk cId="1079432290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601E1D-FA2F-6147-128C-10C4008928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C6FBC-BBE9-F89C-B951-5A204A7D70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7BF33-505E-468B-A9DC-4824FF8E4927}" type="datetime1">
              <a:rPr lang="en-GB" smtClean="0"/>
              <a:t>15/10/2024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0B9EF-68F6-E31C-6555-A0FA66F109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D59EA1-0EEE-8C0A-245C-54A58DDE53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F8785-3D92-44A9-96D7-AAA88600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22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84D7B12-9137-45C8-937B-0460ABB6582B}" type="datetime1">
              <a:rPr lang="en-GB" noProof="0" smtClean="0"/>
              <a:t>15/10/2024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C0C2C40-CB1C-4820-9151-EC51EC2E7E0F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3105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C0C2C40-CB1C-4820-9151-EC51EC2E7E0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25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0974584-F7C5-6440-926F-F6A9781D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10" y="2484470"/>
            <a:ext cx="7552916" cy="2130561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6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D7436C2F-09FF-014A-84CC-E0A18AFE2C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3792" y="138819"/>
            <a:ext cx="2369315" cy="86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89423-CD2E-4FE4-A0A5-BF1DF9A8B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721021-E600-4985-9CB7-C91662580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F65E1-9312-40C9-B537-2EF2373A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F5C2A5-515A-4E5D-8A7A-5BFF3647C5B8}" type="datetime1">
              <a:rPr lang="en-GB" noProof="0" smtClean="0"/>
              <a:t>15/10/2024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7D5D2-711E-4128-B02F-A2F5F3B7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A264A-3B0E-4789-8D33-E3B8BB42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6706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5CD398-88C4-4D5A-B800-669821089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0AE657-6D14-4EC6-AF23-3733CA7EC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3624-5ED1-471D-B870-97A86379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D32596-5655-4EBC-BA7D-2ACABBBFBB2D}" type="datetime1">
              <a:rPr lang="en-GB" noProof="0" smtClean="0"/>
              <a:t>15/10/2024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089F5-C44A-423E-A411-0170507E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2F323-E5A0-4612-B41A-6BBC2FFF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5623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A72F24-C2F4-A848-9526-6DDE303230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44500" y="1460500"/>
            <a:ext cx="5327904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00000"/>
              </a:lnSpc>
              <a:defRPr lang="en-US" sz="14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00000"/>
              </a:lnSpc>
              <a:defRPr lang="en-US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Click to edit Master text styles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Second level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Third level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Fourth level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B5A9DDA-5C61-C94F-9C1E-F412423AF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E999E64-FCDE-483F-BBF2-F197E2D1900F}" type="datetime1">
              <a:rPr lang="en-GB" noProof="0" smtClean="0"/>
              <a:t>15/10/2024</a:t>
            </a:fld>
            <a:endParaRPr lang="en-GB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B9CE1BE-CD51-BD42-A659-2F084EB57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2707C4E-5419-8141-80B3-E4B112655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en-GB" noProof="0" smtClean="0"/>
              <a:pPr/>
              <a:t>‹#›</a:t>
            </a:fld>
            <a:endParaRPr lang="en-GB" noProof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D362EF-E079-514F-814C-6085176CA7AD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2AC75DAD-32BC-CC41-8DF4-9E68DB31C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30609"/>
            <a:ext cx="9146972" cy="64008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6217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EAB2A1-27FC-7D46-BBF1-72410CED554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0596" y="2560320"/>
            <a:ext cx="94457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Click to edit Master text styles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Second level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Third level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Fourth level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noProof="0"/>
              <a:t>Fifth level</a:t>
            </a:r>
            <a:endParaRPr lang="en-GB" noProof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170A3AA-4210-FB4E-9790-9D6891AFF655}"/>
              </a:ext>
            </a:extLst>
          </p:cNvPr>
          <p:cNvCxnSpPr>
            <a:cxnSpLocks/>
          </p:cNvCxnSpPr>
          <p:nvPr userDrawn="1"/>
        </p:nvCxnSpPr>
        <p:spPr>
          <a:xfrm>
            <a:off x="533400" y="1104900"/>
            <a:ext cx="11119104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28B6F196-1924-E341-B33B-77AEF4A87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30609"/>
            <a:ext cx="9146972" cy="64008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73648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BE2BF-67D0-421C-B0EA-C2FDA38E9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D459D-4DBB-4B08-B28E-38CB29459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D5826-9D5D-45F7-9039-C95938735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35230-6E6B-4AE2-A238-476A2293E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0BE474-E25C-491E-888F-43394E6FF997}" type="datetime1">
              <a:rPr lang="en-GB" noProof="0" smtClean="0"/>
              <a:t>15/10/2024</a:t>
            </a:fld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C195B-3566-4F5A-8A17-C0D96E0DC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64FFA-F5D7-4974-90D5-37C1E4F5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28401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93013-51BB-4A17-B3BD-969427C6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65D238-163E-4CA0-8D72-013A528AF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4BFD3-F57E-442B-B0D6-44B28B98A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6C678E-A9F6-402F-AB68-0001BA3C2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C1CE1F-0133-4A8E-9510-3927C275A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812791-1A66-47A2-B8AB-CF2C8494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5C96CD-19B3-4E88-8D21-DE46A00372CB}" type="datetime1">
              <a:rPr lang="en-GB" noProof="0" smtClean="0"/>
              <a:t>15/10/2024</a:t>
            </a:fld>
            <a:endParaRPr lang="en-GB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33D370-BE25-4CF9-8D18-A8B0D628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FF9EFB-2082-4B18-8532-2E058DF9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79332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A482C-C319-43FD-93FF-980D21E2E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3A496-9194-4AF3-A700-304E648B3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F48E3A-C575-406C-B1C4-E5540B3BA861}" type="datetime1">
              <a:rPr lang="en-GB" noProof="0" smtClean="0"/>
              <a:t>15/10/2024</a:t>
            </a:fld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3CEB3-10DB-4C6B-B786-6EA61FEA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A844B-2D32-4E86-8B10-61DBDBE5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98374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1782B-EB6A-4988-856E-D6637A15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B3B418-3868-49D9-BDCF-DF3D5D04FA88}" type="datetime1">
              <a:rPr lang="en-GB" noProof="0" smtClean="0"/>
              <a:t>15/10/2024</a:t>
            </a:fld>
            <a:endParaRPr lang="en-GB" noProof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005B5-4499-443A-AEC7-4504692A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E9E49-7000-42FC-9389-8FC847AA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8306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EFE04-76D2-4EE9-82B4-6CF8BDAEF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215A4-C64A-4FDE-8E67-809F9ECFC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  <a:prstGeom prst="rect">
            <a:avLst/>
          </a:prstGeo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99654-FEE0-4F7C-9F7E-E6136419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672D7-560C-46F5-B38A-5864AF61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67B723-8284-48D0-9F7E-0BA6F79D9726}" type="datetime1">
              <a:rPr lang="en-GB" noProof="0" smtClean="0"/>
              <a:t>15/10/2024</a:t>
            </a:fld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33971-AB39-461C-BCDD-6F82E9DF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7803C-62B5-41B0-9BE1-73F06662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63083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7523E-938F-438E-ACC4-357650D6A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  <a:prstGeom prst="rect">
            <a:avLst/>
          </a:prstGeo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72DA9-4F67-4E76-B94A-2A066F0CC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2FDD4-868B-425C-9784-E80DB7C01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53192-BC34-458B-84D8-10413109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750909-5E8B-4B08-8C42-EFF3E9ADC258}" type="datetime1">
              <a:rPr lang="en-GB" noProof="0" smtClean="0"/>
              <a:t>15/10/2024</a:t>
            </a:fld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140DD-DF78-4ACA-994A-2C80E820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55A00-460B-4060-8FC4-6AE015CD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4278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8DD69-FB8A-4188-BFE4-CBF509E5E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5C50-137C-4155-8543-556E7E213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6A1DE-66DD-40F1-896C-01B693106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42A8DF3-4A8E-4235-8888-B335B9C259E8}" type="datetime1">
              <a:rPr lang="en-GB" noProof="0" smtClean="0"/>
              <a:t>15/10/2024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912B1-2F8B-49C2-9253-FDAAEF5D9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3CF23-BB91-472C-8560-11C5F5282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F44216D-285E-4743-ADC0-F517FFC7669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8291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Straight Connector 86" descr="line connector">
            <a:extLst>
              <a:ext uri="{FF2B5EF4-FFF2-40B4-BE49-F238E27FC236}">
                <a16:creationId xmlns:a16="http://schemas.microsoft.com/office/drawing/2014/main" id="{76925061-D3D9-1B45-98A9-077482598B92}"/>
              </a:ext>
            </a:extLst>
          </p:cNvPr>
          <p:cNvCxnSpPr>
            <a:cxnSpLocks/>
          </p:cNvCxnSpPr>
          <p:nvPr/>
        </p:nvCxnSpPr>
        <p:spPr>
          <a:xfrm>
            <a:off x="2043283" y="2205141"/>
            <a:ext cx="2399068" cy="44288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 descr="line connector">
            <a:extLst>
              <a:ext uri="{FF2B5EF4-FFF2-40B4-BE49-F238E27FC236}">
                <a16:creationId xmlns:a16="http://schemas.microsoft.com/office/drawing/2014/main" id="{B2628FAB-35BE-2246-80AA-F6D1E20F0B3B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2349353" y="4957037"/>
            <a:ext cx="1947118" cy="14965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 descr="line connector">
            <a:extLst>
              <a:ext uri="{FF2B5EF4-FFF2-40B4-BE49-F238E27FC236}">
                <a16:creationId xmlns:a16="http://schemas.microsoft.com/office/drawing/2014/main" id="{7935F6BA-C6A8-C240-A530-F97E990D724D}"/>
              </a:ext>
            </a:extLst>
          </p:cNvPr>
          <p:cNvCxnSpPr>
            <a:cxnSpLocks/>
          </p:cNvCxnSpPr>
          <p:nvPr/>
        </p:nvCxnSpPr>
        <p:spPr>
          <a:xfrm flipH="1" flipV="1">
            <a:off x="7891125" y="2490553"/>
            <a:ext cx="1729618" cy="5311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 descr="line connector">
            <a:extLst>
              <a:ext uri="{FF2B5EF4-FFF2-40B4-BE49-F238E27FC236}">
                <a16:creationId xmlns:a16="http://schemas.microsoft.com/office/drawing/2014/main" id="{ECFA7457-61C5-3848-A36D-F181F5348DB3}"/>
              </a:ext>
            </a:extLst>
          </p:cNvPr>
          <p:cNvCxnSpPr>
            <a:cxnSpLocks/>
          </p:cNvCxnSpPr>
          <p:nvPr/>
        </p:nvCxnSpPr>
        <p:spPr>
          <a:xfrm flipH="1" flipV="1">
            <a:off x="7824209" y="2895278"/>
            <a:ext cx="1309175" cy="65974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 descr="line connector">
            <a:extLst>
              <a:ext uri="{FF2B5EF4-FFF2-40B4-BE49-F238E27FC236}">
                <a16:creationId xmlns:a16="http://schemas.microsoft.com/office/drawing/2014/main" id="{9EF6B9E0-07B6-E847-BDE4-74C10B7D5F42}"/>
              </a:ext>
            </a:extLst>
          </p:cNvPr>
          <p:cNvCxnSpPr>
            <a:cxnSpLocks/>
          </p:cNvCxnSpPr>
          <p:nvPr/>
        </p:nvCxnSpPr>
        <p:spPr>
          <a:xfrm flipH="1" flipV="1">
            <a:off x="7902058" y="2741788"/>
            <a:ext cx="2352285" cy="81323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 descr="line connector">
            <a:extLst>
              <a:ext uri="{FF2B5EF4-FFF2-40B4-BE49-F238E27FC236}">
                <a16:creationId xmlns:a16="http://schemas.microsoft.com/office/drawing/2014/main" id="{987AA881-15B9-2240-AA3E-F4BD2988CEB4}"/>
              </a:ext>
            </a:extLst>
          </p:cNvPr>
          <p:cNvCxnSpPr>
            <a:cxnSpLocks/>
          </p:cNvCxnSpPr>
          <p:nvPr/>
        </p:nvCxnSpPr>
        <p:spPr>
          <a:xfrm flipH="1">
            <a:off x="7549608" y="1707676"/>
            <a:ext cx="1979077" cy="63479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 descr="line connector">
            <a:extLst>
              <a:ext uri="{FF2B5EF4-FFF2-40B4-BE49-F238E27FC236}">
                <a16:creationId xmlns:a16="http://schemas.microsoft.com/office/drawing/2014/main" id="{93D3079D-D568-0841-8EFB-53C3EDDBBF60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7902058" y="2251680"/>
            <a:ext cx="1689415" cy="131285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 descr="line connector">
            <a:extLst>
              <a:ext uri="{FF2B5EF4-FFF2-40B4-BE49-F238E27FC236}">
                <a16:creationId xmlns:a16="http://schemas.microsoft.com/office/drawing/2014/main" id="{149CE5D3-9626-A64A-8A80-579D4DFDCE00}"/>
              </a:ext>
            </a:extLst>
          </p:cNvPr>
          <p:cNvCxnSpPr>
            <a:cxnSpLocks/>
          </p:cNvCxnSpPr>
          <p:nvPr/>
        </p:nvCxnSpPr>
        <p:spPr>
          <a:xfrm flipH="1" flipV="1">
            <a:off x="7075295" y="2086855"/>
            <a:ext cx="3505153" cy="30388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FE7E940F-6D6B-4FE5-8CA2-E8AE96D3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14843"/>
            <a:ext cx="9146972" cy="640080"/>
          </a:xfrm>
        </p:spPr>
        <p:txBody>
          <a:bodyPr rtlCol="0">
            <a:normAutofit fontScale="90000"/>
          </a:bodyPr>
          <a:lstStyle/>
          <a:p>
            <a:pPr rtl="0"/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 School Closure Consultation: </a:t>
            </a:r>
            <a:r>
              <a:rPr lang="en-GB" b="1" dirty="0" err="1">
                <a:solidFill>
                  <a:schemeClr val="bg2">
                    <a:lumMod val="50000"/>
                  </a:schemeClr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Godshill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 Primary School – points to consider</a:t>
            </a:r>
          </a:p>
        </p:txBody>
      </p:sp>
      <p:cxnSp>
        <p:nvCxnSpPr>
          <p:cNvPr id="6" name="Straight Connector 5" descr="line connector">
            <a:extLst>
              <a:ext uri="{FF2B5EF4-FFF2-40B4-BE49-F238E27FC236}">
                <a16:creationId xmlns:a16="http://schemas.microsoft.com/office/drawing/2014/main" id="{795AF350-2F1B-E945-8573-911D553F3CF5}"/>
              </a:ext>
            </a:extLst>
          </p:cNvPr>
          <p:cNvCxnSpPr>
            <a:cxnSpLocks/>
          </p:cNvCxnSpPr>
          <p:nvPr/>
        </p:nvCxnSpPr>
        <p:spPr>
          <a:xfrm flipV="1">
            <a:off x="7642750" y="3120163"/>
            <a:ext cx="65022" cy="71129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 descr="line connector">
            <a:extLst>
              <a:ext uri="{FF2B5EF4-FFF2-40B4-BE49-F238E27FC236}">
                <a16:creationId xmlns:a16="http://schemas.microsoft.com/office/drawing/2014/main" id="{D0A2AA75-32E9-DC4C-8815-77D866DCBFF6}"/>
              </a:ext>
            </a:extLst>
          </p:cNvPr>
          <p:cNvCxnSpPr>
            <a:cxnSpLocks/>
          </p:cNvCxnSpPr>
          <p:nvPr/>
        </p:nvCxnSpPr>
        <p:spPr>
          <a:xfrm flipH="1" flipV="1">
            <a:off x="5245858" y="2629092"/>
            <a:ext cx="885014" cy="77829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 descr="line connector">
            <a:extLst>
              <a:ext uri="{FF2B5EF4-FFF2-40B4-BE49-F238E27FC236}">
                <a16:creationId xmlns:a16="http://schemas.microsoft.com/office/drawing/2014/main" id="{E810472F-C107-4F46-9ABE-4C08DDA4953E}"/>
              </a:ext>
            </a:extLst>
          </p:cNvPr>
          <p:cNvCxnSpPr>
            <a:cxnSpLocks/>
            <a:stCxn id="22" idx="2"/>
          </p:cNvCxnSpPr>
          <p:nvPr/>
        </p:nvCxnSpPr>
        <p:spPr>
          <a:xfrm flipH="1">
            <a:off x="5149135" y="3915616"/>
            <a:ext cx="1023302" cy="70875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 descr="line connector">
            <a:extLst>
              <a:ext uri="{FF2B5EF4-FFF2-40B4-BE49-F238E27FC236}">
                <a16:creationId xmlns:a16="http://schemas.microsoft.com/office/drawing/2014/main" id="{85C48A6F-CA6A-2545-8696-9823B1D91EB4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6172437" y="3915616"/>
            <a:ext cx="1211934" cy="75036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 descr="line connector">
            <a:extLst>
              <a:ext uri="{FF2B5EF4-FFF2-40B4-BE49-F238E27FC236}">
                <a16:creationId xmlns:a16="http://schemas.microsoft.com/office/drawing/2014/main" id="{D40CF280-E1D6-384D-A6B3-65D890B87865}"/>
              </a:ext>
            </a:extLst>
          </p:cNvPr>
          <p:cNvCxnSpPr>
            <a:cxnSpLocks/>
          </p:cNvCxnSpPr>
          <p:nvPr/>
        </p:nvCxnSpPr>
        <p:spPr>
          <a:xfrm flipH="1">
            <a:off x="6214002" y="2601368"/>
            <a:ext cx="920188" cy="80602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 descr="line connector">
            <a:extLst>
              <a:ext uri="{FF2B5EF4-FFF2-40B4-BE49-F238E27FC236}">
                <a16:creationId xmlns:a16="http://schemas.microsoft.com/office/drawing/2014/main" id="{1F134327-7520-7042-9E66-7B64FBB0A481}"/>
              </a:ext>
            </a:extLst>
          </p:cNvPr>
          <p:cNvCxnSpPr>
            <a:cxnSpLocks/>
          </p:cNvCxnSpPr>
          <p:nvPr/>
        </p:nvCxnSpPr>
        <p:spPr>
          <a:xfrm flipV="1">
            <a:off x="3355175" y="5113041"/>
            <a:ext cx="1016848" cy="59740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 descr="line connector">
            <a:extLst>
              <a:ext uri="{FF2B5EF4-FFF2-40B4-BE49-F238E27FC236}">
                <a16:creationId xmlns:a16="http://schemas.microsoft.com/office/drawing/2014/main" id="{B5370AFA-8A6F-5A47-8B1D-60F4F1A6365D}"/>
              </a:ext>
            </a:extLst>
          </p:cNvPr>
          <p:cNvCxnSpPr>
            <a:cxnSpLocks/>
          </p:cNvCxnSpPr>
          <p:nvPr/>
        </p:nvCxnSpPr>
        <p:spPr>
          <a:xfrm>
            <a:off x="3810687" y="4427529"/>
            <a:ext cx="601823" cy="42638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 descr="line connector">
            <a:extLst>
              <a:ext uri="{FF2B5EF4-FFF2-40B4-BE49-F238E27FC236}">
                <a16:creationId xmlns:a16="http://schemas.microsoft.com/office/drawing/2014/main" id="{A1586BB8-58C8-4C42-BA0A-2A51DAB1CE1B}"/>
              </a:ext>
            </a:extLst>
          </p:cNvPr>
          <p:cNvCxnSpPr>
            <a:cxnSpLocks/>
          </p:cNvCxnSpPr>
          <p:nvPr/>
        </p:nvCxnSpPr>
        <p:spPr>
          <a:xfrm>
            <a:off x="3773841" y="1892000"/>
            <a:ext cx="553653" cy="40747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 descr="line connector">
            <a:extLst>
              <a:ext uri="{FF2B5EF4-FFF2-40B4-BE49-F238E27FC236}">
                <a16:creationId xmlns:a16="http://schemas.microsoft.com/office/drawing/2014/main" id="{196E49AD-3535-9449-9354-AC2045A00D7B}"/>
              </a:ext>
            </a:extLst>
          </p:cNvPr>
          <p:cNvCxnSpPr>
            <a:cxnSpLocks/>
          </p:cNvCxnSpPr>
          <p:nvPr/>
        </p:nvCxnSpPr>
        <p:spPr>
          <a:xfrm flipV="1">
            <a:off x="2589414" y="2639801"/>
            <a:ext cx="1759770" cy="51541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 descr="line connector">
            <a:extLst>
              <a:ext uri="{FF2B5EF4-FFF2-40B4-BE49-F238E27FC236}">
                <a16:creationId xmlns:a16="http://schemas.microsoft.com/office/drawing/2014/main" id="{8E6832E7-C51F-3043-899E-8AFBF7495DBC}"/>
              </a:ext>
            </a:extLst>
          </p:cNvPr>
          <p:cNvCxnSpPr>
            <a:cxnSpLocks/>
            <a:stCxn id="32" idx="2"/>
          </p:cNvCxnSpPr>
          <p:nvPr/>
        </p:nvCxnSpPr>
        <p:spPr>
          <a:xfrm flipV="1">
            <a:off x="7806801" y="2024306"/>
            <a:ext cx="78858" cy="1972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 descr="line connector">
            <a:extLst>
              <a:ext uri="{FF2B5EF4-FFF2-40B4-BE49-F238E27FC236}">
                <a16:creationId xmlns:a16="http://schemas.microsoft.com/office/drawing/2014/main" id="{8EEDE9A4-A32F-114C-90CC-F81D56CE8CF8}"/>
              </a:ext>
            </a:extLst>
          </p:cNvPr>
          <p:cNvCxnSpPr>
            <a:cxnSpLocks/>
            <a:endCxn id="34" idx="6"/>
          </p:cNvCxnSpPr>
          <p:nvPr/>
        </p:nvCxnSpPr>
        <p:spPr>
          <a:xfrm flipH="1">
            <a:off x="9133383" y="5386077"/>
            <a:ext cx="917094" cy="2271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 descr="line connector">
            <a:extLst>
              <a:ext uri="{FF2B5EF4-FFF2-40B4-BE49-F238E27FC236}">
                <a16:creationId xmlns:a16="http://schemas.microsoft.com/office/drawing/2014/main" id="{8A93F19B-7C5F-BB4F-87E0-BE3A02B4164F}"/>
              </a:ext>
            </a:extLst>
          </p:cNvPr>
          <p:cNvCxnSpPr>
            <a:cxnSpLocks/>
          </p:cNvCxnSpPr>
          <p:nvPr/>
        </p:nvCxnSpPr>
        <p:spPr>
          <a:xfrm flipH="1" flipV="1">
            <a:off x="7961207" y="5139136"/>
            <a:ext cx="343815" cy="42459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6BE6B83-3C07-7945-9430-0E7700DF949C}"/>
              </a:ext>
            </a:extLst>
          </p:cNvPr>
          <p:cNvSpPr txBox="1"/>
          <p:nvPr/>
        </p:nvSpPr>
        <p:spPr>
          <a:xfrm>
            <a:off x="4216908" y="1109126"/>
            <a:ext cx="2112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b="1" dirty="0"/>
              <a:t>Concerns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B9F4AB-C644-F148-8F05-2940F9FDAF34}"/>
              </a:ext>
            </a:extLst>
          </p:cNvPr>
          <p:cNvSpPr txBox="1"/>
          <p:nvPr/>
        </p:nvSpPr>
        <p:spPr>
          <a:xfrm flipH="1">
            <a:off x="8701100" y="1016066"/>
            <a:ext cx="169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b="1" dirty="0"/>
              <a:t>Questions?</a:t>
            </a:r>
          </a:p>
        </p:txBody>
      </p:sp>
      <p:sp>
        <p:nvSpPr>
          <p:cNvPr id="21" name="Oval 20" descr="oval shape">
            <a:extLst>
              <a:ext uri="{FF2B5EF4-FFF2-40B4-BE49-F238E27FC236}">
                <a16:creationId xmlns:a16="http://schemas.microsoft.com/office/drawing/2014/main" id="{956F8A3C-F846-D545-89A6-DB991EF14847}"/>
              </a:ext>
            </a:extLst>
          </p:cNvPr>
          <p:cNvSpPr/>
          <p:nvPr/>
        </p:nvSpPr>
        <p:spPr>
          <a:xfrm>
            <a:off x="5357069" y="2897097"/>
            <a:ext cx="1813809" cy="1727272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bg1"/>
                </a:solidFill>
              </a:rPr>
              <a:t>Godshill</a:t>
            </a:r>
            <a:r>
              <a:rPr lang="en-GB" b="1" dirty="0">
                <a:solidFill>
                  <a:schemeClr val="bg1"/>
                </a:solidFill>
              </a:rPr>
              <a:t> Primary 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85A1E-187C-6E4E-9A6C-5AB82449FAE0}"/>
              </a:ext>
            </a:extLst>
          </p:cNvPr>
          <p:cNvSpPr txBox="1"/>
          <p:nvPr/>
        </p:nvSpPr>
        <p:spPr>
          <a:xfrm>
            <a:off x="5357070" y="3453951"/>
            <a:ext cx="1630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sz="2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FD4E51-2368-624F-AD4C-196C23217BED}"/>
              </a:ext>
            </a:extLst>
          </p:cNvPr>
          <p:cNvSpPr txBox="1"/>
          <p:nvPr/>
        </p:nvSpPr>
        <p:spPr>
          <a:xfrm>
            <a:off x="6550084" y="6409908"/>
            <a:ext cx="5211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b="1" dirty="0"/>
              <a:t>Alternative Proposal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022601-2CBE-4B4F-8675-B08B2A40EC3B}"/>
              </a:ext>
            </a:extLst>
          </p:cNvPr>
          <p:cNvSpPr txBox="1"/>
          <p:nvPr/>
        </p:nvSpPr>
        <p:spPr>
          <a:xfrm>
            <a:off x="4109815" y="5792794"/>
            <a:ext cx="1379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GB" b="1" dirty="0"/>
              <a:t>Positive Factors</a:t>
            </a:r>
          </a:p>
        </p:txBody>
      </p:sp>
      <p:sp>
        <p:nvSpPr>
          <p:cNvPr id="25" name="Oval 24" descr="oval shape">
            <a:extLst>
              <a:ext uri="{FF2B5EF4-FFF2-40B4-BE49-F238E27FC236}">
                <a16:creationId xmlns:a16="http://schemas.microsoft.com/office/drawing/2014/main" id="{B631683E-FC9F-144E-83DF-9E9F6E2F5031}"/>
              </a:ext>
            </a:extLst>
          </p:cNvPr>
          <p:cNvSpPr>
            <a:spLocks noChangeAspect="1"/>
          </p:cNvSpPr>
          <p:nvPr/>
        </p:nvSpPr>
        <p:spPr>
          <a:xfrm>
            <a:off x="-222916" y="1152458"/>
            <a:ext cx="2301492" cy="2301492"/>
          </a:xfrm>
          <a:prstGeom prst="ellips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400" dirty="0"/>
              <a:t>Pre-school provision and faith/non-faith provision</a:t>
            </a:r>
          </a:p>
        </p:txBody>
      </p:sp>
      <p:sp>
        <p:nvSpPr>
          <p:cNvPr id="26" name="Oval 25" descr="oval shape">
            <a:extLst>
              <a:ext uri="{FF2B5EF4-FFF2-40B4-BE49-F238E27FC236}">
                <a16:creationId xmlns:a16="http://schemas.microsoft.com/office/drawing/2014/main" id="{BE8EE670-03D3-F742-97FA-62493095B063}"/>
              </a:ext>
            </a:extLst>
          </p:cNvPr>
          <p:cNvSpPr>
            <a:spLocks noChangeAspect="1"/>
          </p:cNvSpPr>
          <p:nvPr/>
        </p:nvSpPr>
        <p:spPr>
          <a:xfrm>
            <a:off x="1453637" y="2033180"/>
            <a:ext cx="1646975" cy="1646975"/>
          </a:xfrm>
          <a:prstGeom prst="ellips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400" dirty="0"/>
              <a:t>Inaccurate LA Data and due process not adhered to   </a:t>
            </a:r>
          </a:p>
        </p:txBody>
      </p:sp>
      <p:sp>
        <p:nvSpPr>
          <p:cNvPr id="27" name="Oval 26" descr="oval shape">
            <a:extLst>
              <a:ext uri="{FF2B5EF4-FFF2-40B4-BE49-F238E27FC236}">
                <a16:creationId xmlns:a16="http://schemas.microsoft.com/office/drawing/2014/main" id="{5733DE9C-4A9D-294A-8710-BA73258531A3}"/>
              </a:ext>
            </a:extLst>
          </p:cNvPr>
          <p:cNvSpPr>
            <a:spLocks noChangeAspect="1"/>
          </p:cNvSpPr>
          <p:nvPr/>
        </p:nvSpPr>
        <p:spPr>
          <a:xfrm>
            <a:off x="748720" y="4064825"/>
            <a:ext cx="1697742" cy="1697742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400" dirty="0"/>
              <a:t>Strong Community Links</a:t>
            </a:r>
          </a:p>
        </p:txBody>
      </p:sp>
      <p:sp>
        <p:nvSpPr>
          <p:cNvPr id="28" name="Oval 27" descr="oval shape">
            <a:extLst>
              <a:ext uri="{FF2B5EF4-FFF2-40B4-BE49-F238E27FC236}">
                <a16:creationId xmlns:a16="http://schemas.microsoft.com/office/drawing/2014/main" id="{68E15AEF-6676-2441-8654-277AA30DB66F}"/>
              </a:ext>
            </a:extLst>
          </p:cNvPr>
          <p:cNvSpPr>
            <a:spLocks noChangeAspect="1"/>
          </p:cNvSpPr>
          <p:nvPr/>
        </p:nvSpPr>
        <p:spPr>
          <a:xfrm>
            <a:off x="2908864" y="3000486"/>
            <a:ext cx="1646975" cy="1646975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400" dirty="0"/>
              <a:t>Established Federated  services and roles with Barton Primary </a:t>
            </a:r>
          </a:p>
        </p:txBody>
      </p:sp>
      <p:sp>
        <p:nvSpPr>
          <p:cNvPr id="32" name="Oval 31" descr="oval shape">
            <a:extLst>
              <a:ext uri="{FF2B5EF4-FFF2-40B4-BE49-F238E27FC236}">
                <a16:creationId xmlns:a16="http://schemas.microsoft.com/office/drawing/2014/main" id="{4F6848F3-5104-7843-8042-57CC6ADF4A35}"/>
              </a:ext>
            </a:extLst>
          </p:cNvPr>
          <p:cNvSpPr>
            <a:spLocks noChangeAspect="1"/>
          </p:cNvSpPr>
          <p:nvPr/>
        </p:nvSpPr>
        <p:spPr>
          <a:xfrm>
            <a:off x="7806801" y="1114457"/>
            <a:ext cx="1486297" cy="185915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400" dirty="0">
                <a:solidFill>
                  <a:schemeClr val="bg1"/>
                </a:solidFill>
              </a:rPr>
              <a:t>Why was the  Rural Schools legislation not adhered to?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C183591-DB12-9F42-ABC2-748C841ED49D}"/>
              </a:ext>
            </a:extLst>
          </p:cNvPr>
          <p:cNvSpPr/>
          <p:nvPr/>
        </p:nvSpPr>
        <p:spPr>
          <a:xfrm>
            <a:off x="4327494" y="1407383"/>
            <a:ext cx="1389995" cy="240510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 rtl="0"/>
            <a:r>
              <a:rPr lang="en-GB" dirty="0" err="1"/>
              <a:t>Transportcosts</a:t>
            </a:r>
            <a:r>
              <a:rPr lang="en-GB" dirty="0"/>
              <a:t>  and logistics for 117 children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4DADBFE-9793-1742-AF13-26D836E7944D}"/>
              </a:ext>
            </a:extLst>
          </p:cNvPr>
          <p:cNvSpPr>
            <a:spLocks noChangeAspect="1"/>
          </p:cNvSpPr>
          <p:nvPr/>
        </p:nvSpPr>
        <p:spPr>
          <a:xfrm>
            <a:off x="6232031" y="1332045"/>
            <a:ext cx="1841172" cy="184117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 rtl="0"/>
            <a:r>
              <a:rPr lang="en-GB" dirty="0"/>
              <a:t>Why were town schools not considered to merge?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D36AB71-2229-F34E-84DA-D433C2A2E859}"/>
              </a:ext>
            </a:extLst>
          </p:cNvPr>
          <p:cNvSpPr>
            <a:spLocks noChangeAspect="1"/>
          </p:cNvSpPr>
          <p:nvPr/>
        </p:nvSpPr>
        <p:spPr>
          <a:xfrm>
            <a:off x="5489608" y="4715149"/>
            <a:ext cx="3643775" cy="1796189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 rtl="0"/>
            <a:r>
              <a:rPr lang="en-GB" dirty="0"/>
              <a:t>A One form entry LA Primary School within the central rural area at </a:t>
            </a:r>
            <a:r>
              <a:rPr lang="en-GB" dirty="0" err="1"/>
              <a:t>Godshill</a:t>
            </a:r>
            <a:r>
              <a:rPr lang="en-GB" dirty="0"/>
              <a:t> with onsite pre school</a:t>
            </a:r>
          </a:p>
        </p:txBody>
      </p:sp>
      <p:sp>
        <p:nvSpPr>
          <p:cNvPr id="59" name="Oval 58" descr="oval shape">
            <a:extLst>
              <a:ext uri="{FF2B5EF4-FFF2-40B4-BE49-F238E27FC236}">
                <a16:creationId xmlns:a16="http://schemas.microsoft.com/office/drawing/2014/main" id="{474E1A03-6451-B041-863C-C09218E38C79}"/>
              </a:ext>
            </a:extLst>
          </p:cNvPr>
          <p:cNvSpPr>
            <a:spLocks noChangeAspect="1"/>
          </p:cNvSpPr>
          <p:nvPr/>
        </p:nvSpPr>
        <p:spPr>
          <a:xfrm>
            <a:off x="9591473" y="1213304"/>
            <a:ext cx="2170446" cy="207675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400" dirty="0">
                <a:solidFill>
                  <a:schemeClr val="bg1"/>
                </a:solidFill>
              </a:rPr>
              <a:t>Why have rural schools around Ryde not been included and yet all those in the central rural area have?</a:t>
            </a:r>
          </a:p>
        </p:txBody>
      </p:sp>
      <p:sp>
        <p:nvSpPr>
          <p:cNvPr id="60" name="Oval 59" descr="oval shape">
            <a:extLst>
              <a:ext uri="{FF2B5EF4-FFF2-40B4-BE49-F238E27FC236}">
                <a16:creationId xmlns:a16="http://schemas.microsoft.com/office/drawing/2014/main" id="{25E00AF1-C98C-C145-847E-A786C7217465}"/>
              </a:ext>
            </a:extLst>
          </p:cNvPr>
          <p:cNvSpPr>
            <a:spLocks noChangeAspect="1"/>
          </p:cNvSpPr>
          <p:nvPr/>
        </p:nvSpPr>
        <p:spPr>
          <a:xfrm>
            <a:off x="7870778" y="3120163"/>
            <a:ext cx="1898528" cy="1898528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400" dirty="0">
                <a:solidFill>
                  <a:schemeClr val="bg1"/>
                </a:solidFill>
              </a:rPr>
              <a:t>Why were LA officers not prepared for </a:t>
            </a:r>
            <a:r>
              <a:rPr lang="en-GB" sz="1400" dirty="0" err="1">
                <a:solidFill>
                  <a:schemeClr val="bg1"/>
                </a:solidFill>
              </a:rPr>
              <a:t>for</a:t>
            </a:r>
            <a:r>
              <a:rPr lang="en-GB" sz="1400" dirty="0">
                <a:solidFill>
                  <a:schemeClr val="bg1"/>
                </a:solidFill>
              </a:rPr>
              <a:t> the parent meeting?</a:t>
            </a:r>
          </a:p>
        </p:txBody>
      </p:sp>
      <p:sp>
        <p:nvSpPr>
          <p:cNvPr id="63" name="Oval 62" descr="oval shape">
            <a:extLst>
              <a:ext uri="{FF2B5EF4-FFF2-40B4-BE49-F238E27FC236}">
                <a16:creationId xmlns:a16="http://schemas.microsoft.com/office/drawing/2014/main" id="{08FC59C1-D7F6-BD43-947C-950B71CF2284}"/>
              </a:ext>
            </a:extLst>
          </p:cNvPr>
          <p:cNvSpPr>
            <a:spLocks noChangeAspect="1"/>
          </p:cNvSpPr>
          <p:nvPr/>
        </p:nvSpPr>
        <p:spPr>
          <a:xfrm>
            <a:off x="9857639" y="3155219"/>
            <a:ext cx="1904279" cy="1904279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400" dirty="0">
                <a:solidFill>
                  <a:schemeClr val="bg1"/>
                </a:solidFill>
              </a:rPr>
              <a:t>Why have other Island Plans i.e. Island Planning Strategy, not taken into consideration? </a:t>
            </a:r>
          </a:p>
        </p:txBody>
      </p:sp>
      <p:grpSp>
        <p:nvGrpSpPr>
          <p:cNvPr id="79" name="Group 78" descr="oval shape">
            <a:extLst>
              <a:ext uri="{FF2B5EF4-FFF2-40B4-BE49-F238E27FC236}">
                <a16:creationId xmlns:a16="http://schemas.microsoft.com/office/drawing/2014/main" id="{B69BB1E2-26A1-C843-930D-B3E97A37262B}"/>
              </a:ext>
            </a:extLst>
          </p:cNvPr>
          <p:cNvGrpSpPr>
            <a:grpSpLocks noChangeAspect="1"/>
          </p:cNvGrpSpPr>
          <p:nvPr/>
        </p:nvGrpSpPr>
        <p:grpSpPr>
          <a:xfrm>
            <a:off x="4296471" y="4271237"/>
            <a:ext cx="1371600" cy="1371600"/>
            <a:chOff x="4554740" y="4356949"/>
            <a:chExt cx="1078993" cy="1078993"/>
          </a:xfrm>
          <a:noFill/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A318B9F-E9B1-7948-BDBB-FFB45E7B91B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54740" y="4356949"/>
              <a:ext cx="1078993" cy="1078993"/>
            </a:xfrm>
            <a:prstGeom prst="ellipse">
              <a:avLst/>
            </a:prstGeom>
            <a:solidFill>
              <a:schemeClr val="accent6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algn="ctr" rtl="0"/>
              <a:r>
                <a:rPr lang="en-GB" dirty="0"/>
                <a:t>A   GOOD</a:t>
              </a:r>
            </a:p>
            <a:p>
              <a:pPr algn="ctr" rtl="0"/>
              <a:r>
                <a:rPr lang="en-GB" dirty="0"/>
                <a:t>SCHOOL</a:t>
              </a:r>
            </a:p>
          </p:txBody>
        </p:sp>
        <p:pic>
          <p:nvPicPr>
            <p:cNvPr id="78" name="Graphic 77" descr="Stars with solid fill">
              <a:extLst>
                <a:ext uri="{FF2B5EF4-FFF2-40B4-BE49-F238E27FC236}">
                  <a16:creationId xmlns:a16="http://schemas.microsoft.com/office/drawing/2014/main" id="{33FC9DED-0713-7942-A5FB-887AB096FF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61181" y="4575836"/>
              <a:ext cx="671336" cy="671336"/>
            </a:xfrm>
            <a:prstGeom prst="rect">
              <a:avLst/>
            </a:prstGeom>
          </p:spPr>
        </p:pic>
      </p:grpSp>
      <p:sp>
        <p:nvSpPr>
          <p:cNvPr id="82" name="Oval 81" descr="oval shape">
            <a:extLst>
              <a:ext uri="{FF2B5EF4-FFF2-40B4-BE49-F238E27FC236}">
                <a16:creationId xmlns:a16="http://schemas.microsoft.com/office/drawing/2014/main" id="{E1F016F7-978C-D840-8730-63139714F4A5}"/>
              </a:ext>
            </a:extLst>
          </p:cNvPr>
          <p:cNvSpPr>
            <a:spLocks noChangeAspect="1"/>
          </p:cNvSpPr>
          <p:nvPr/>
        </p:nvSpPr>
        <p:spPr>
          <a:xfrm>
            <a:off x="2212148" y="4732313"/>
            <a:ext cx="2004760" cy="2004760"/>
          </a:xfrm>
          <a:prstGeom prst="ellipse">
            <a:avLst/>
          </a:prstGeom>
          <a:solidFill>
            <a:schemeClr val="accent6"/>
          </a:solidFill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400" dirty="0" err="1"/>
              <a:t>Godshill</a:t>
            </a:r>
            <a:r>
              <a:rPr lang="en-GB" sz="1400" dirty="0"/>
              <a:t> positioned geographically  in centre of Rural area and has excellent transport links</a:t>
            </a:r>
          </a:p>
        </p:txBody>
      </p:sp>
      <p:sp>
        <p:nvSpPr>
          <p:cNvPr id="86" name="Oval 85" descr="oval shape">
            <a:extLst>
              <a:ext uri="{FF2B5EF4-FFF2-40B4-BE49-F238E27FC236}">
                <a16:creationId xmlns:a16="http://schemas.microsoft.com/office/drawing/2014/main" id="{CE86145E-D6FC-C044-B5CF-63C1C0BECED2}"/>
              </a:ext>
            </a:extLst>
          </p:cNvPr>
          <p:cNvSpPr>
            <a:spLocks noChangeAspect="1"/>
          </p:cNvSpPr>
          <p:nvPr/>
        </p:nvSpPr>
        <p:spPr>
          <a:xfrm>
            <a:off x="2654579" y="1066201"/>
            <a:ext cx="1727836" cy="1727836"/>
          </a:xfrm>
          <a:prstGeom prst="ellips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GB" sz="1400" dirty="0"/>
              <a:t>LA pledge to no further disruption for  </a:t>
            </a:r>
            <a:r>
              <a:rPr lang="en-GB" sz="1400" dirty="0" err="1"/>
              <a:t>Chillerton</a:t>
            </a:r>
            <a:r>
              <a:rPr lang="en-GB" sz="1400" dirty="0"/>
              <a:t> and </a:t>
            </a:r>
            <a:r>
              <a:rPr lang="en-GB" sz="1400" dirty="0" err="1"/>
              <a:t>Rookley</a:t>
            </a:r>
            <a:r>
              <a:rPr lang="en-GB" sz="1400" dirty="0"/>
              <a:t> families </a:t>
            </a:r>
          </a:p>
        </p:txBody>
      </p:sp>
    </p:spTree>
    <p:extLst>
      <p:ext uri="{BB962C8B-B14F-4D97-AF65-F5344CB8AC3E}">
        <p14:creationId xmlns:p14="http://schemas.microsoft.com/office/powerpoint/2010/main" val="303690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yslexia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D24726"/>
      </a:accent2>
      <a:accent3>
        <a:srgbClr val="9B5AC8"/>
      </a:accent3>
      <a:accent4>
        <a:srgbClr val="F0A11F"/>
      </a:accent4>
      <a:accent5>
        <a:srgbClr val="CB5BA3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3461207_TF22841449_Win32" id="{EBCD462B-83B1-4A9E-AAB3-36015C77996D}" vid="{01B0C928-270A-484D-ABAD-A9D19B50E7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7DD0DBF-30B2-4FC6-A5E7-8374DC7180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A44EB6-3BD3-4FF9-B8D1-D973C54C3E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44B501-5DE1-46D9-B449-400C46FE1425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Mind map</Template>
  <TotalTime>83</TotalTime>
  <Words>170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Semibold</vt:lpstr>
      <vt:lpstr>Office Theme</vt:lpstr>
      <vt:lpstr> School Closure Consultation: Godshill Primary School – points to consider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 Barker</dc:creator>
  <cp:lastModifiedBy>Di Barker</cp:lastModifiedBy>
  <cp:revision>1</cp:revision>
  <dcterms:created xsi:type="dcterms:W3CDTF">2024-10-15T11:50:39Z</dcterms:created>
  <dcterms:modified xsi:type="dcterms:W3CDTF">2024-10-15T15:06:57Z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